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68" r:id="rId4"/>
    <p:sldId id="265" r:id="rId5"/>
    <p:sldId id="260" r:id="rId6"/>
    <p:sldId id="262" r:id="rId7"/>
    <p:sldId id="263" r:id="rId8"/>
    <p:sldId id="264" r:id="rId9"/>
    <p:sldId id="273" r:id="rId10"/>
    <p:sldId id="274" r:id="rId11"/>
    <p:sldId id="275" r:id="rId12"/>
    <p:sldId id="276" r:id="rId13"/>
    <p:sldId id="266" r:id="rId14"/>
    <p:sldId id="267" r:id="rId15"/>
    <p:sldId id="269" r:id="rId16"/>
    <p:sldId id="270" r:id="rId17"/>
    <p:sldId id="271" r:id="rId18"/>
    <p:sldId id="272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6" r:id="rId27"/>
    <p:sldId id="287" r:id="rId28"/>
    <p:sldId id="288" r:id="rId29"/>
    <p:sldId id="289" r:id="rId30"/>
    <p:sldId id="259" r:id="rId31"/>
    <p:sldId id="290" r:id="rId32"/>
    <p:sldId id="291" r:id="rId3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7FDA90-666B-4CCD-AE86-ED4DD003D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3776A13-FDD5-4F2C-9F60-37499B21A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50A2920-1C2B-4B5C-AFB8-85D21B37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ADC624B-B69E-424C-96F5-1EE4DA00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1F8DFE-C439-4B2D-9602-BC3BFF09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842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C63FB-926D-4AB9-B89C-C214F72D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B38484-3C0D-4FFE-879D-29AD23E2A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3F2F98-1BFE-4A03-809E-6902F8D4F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99224A-521E-49FA-8EEE-54C4C3CC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7A5DE5-E33A-47CE-B043-E26210C1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13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8475104-1A14-4B1B-A051-B57FC90C8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CFD8EE1-AADC-405E-9168-C8042CC2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2E7A67-CA2B-40BA-88DD-2C532C0A9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65BBD40-1D00-45BD-83A9-E7F3DFB4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9B33C8E-EFD8-442C-B6C6-58EA40F4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49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E996CF-8376-4AD9-B7A6-DFC53F793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B6ED2B-7DE5-4D10-A65A-682B6DE36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890CA54-5437-4DE9-A1B8-ADB237F7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EAB4A0-9293-4CB9-80EA-D05365A48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4D50A2-F278-4AD3-B090-EA93D345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022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A0985C-6800-4E8F-B427-F129605F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BB7397-6EC8-436C-B5AE-F7B483578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289E95-5682-420C-A9CD-D01F3FC4F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5D71F75-8EDC-4AFC-AB44-92F9D5A6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A980D2-3DE4-43EC-B64C-C5C9090C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522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7FFB36-67D8-423E-B0EC-C0938AF2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0C84FE-911F-4185-9191-FE099FC35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C459354-45A7-45D7-BDF3-29FCC154A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B3D14CC-CD59-4787-92FF-70205A196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59832D-07EB-423D-88A1-EF12E85C4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C29FFEA-1DB0-480F-AADC-44324993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553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8CEFC6-547B-4BA3-8338-94F83235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16CF03-FAED-49FE-81B7-C2A286E69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CF65A6-39B9-439E-9090-729E776C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6D9116C-7A36-4327-A41E-C9E9DC1A4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0788E72-8B7E-4021-83E6-B5457F58A8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0075EB5-56FF-4C20-919A-37A9E459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1CFDF6B-4ED6-48E7-BFE4-D1B8455C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2EC84A0-7A01-4EDB-B592-DF366AFC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1693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EE521C-BCBE-42D3-883B-90782298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3FCFB74-4B71-489D-A750-07E723CA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2D0930B-CF0B-48CB-9BDB-BA025B3C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89A06C2-C9A6-49BE-9947-8E01EA68E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92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ED2BD96-4EA4-4E7A-A8CB-697E8CDE0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D8AAD8A-12C6-4AAD-8B62-F78D1C4E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1092CB-6EC1-43FA-8F62-101E7267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9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EDBD54-2977-4E4C-BB66-9488BD589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BB0B16-F134-4511-A17A-41776E3EC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C3C039-A9A6-420D-8A3E-685FC122A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97DB1A2-6475-4321-9BED-0AA9D52ED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0A99A13-A95B-4E5C-B26A-C64367A1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1E400C6-9BB8-4F5F-BE2A-E62D360F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073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9EE9E1-B467-424B-919C-4F757B264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32E7DA4-4413-4193-B824-79D3ACE040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9913D7F-170F-48CD-B3E5-1FAC11871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1181FE-5E72-48D3-95A5-94AB8DFE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09EDDA-395D-404C-B062-3F2DF656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942879A-67C0-4182-B1D1-20377A89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74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A395DCF-0E47-47C0-BAFD-835A7EF8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23E2EB9-80B2-41D3-B00C-88041C6D7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0C9579C-F301-48A8-95D2-03862BB10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D41E0-9E4D-46A6-BFED-7F19EC7B0A13}" type="datetimeFigureOut">
              <a:rPr lang="pl-PL" smtClean="0"/>
              <a:t>11.06.2022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074A14-8E6A-43A2-80F4-9083EA893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003F145-C6B1-4FEE-A7DF-46DE28F21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4C0EC-84C2-40DC-879A-82364FFAD4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71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oda, przyroda, brzeg&#10;&#10;Opis wygenerowany automatycznie">
            <a:extLst>
              <a:ext uri="{FF2B5EF4-FFF2-40B4-BE49-F238E27FC236}">
                <a16:creationId xmlns:a16="http://schemas.microsoft.com/office/drawing/2014/main" id="{410A62A5-E861-4A15-88FD-8CAC3173D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r="21981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BF2BDDA-EC20-4968-9D68-7529345DE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latin typeface="Amasis MT Pro Black" panose="020B0604020202020204" pitchFamily="18" charset="-18"/>
                <a:cs typeface="AngsanaUPC" panose="020B0502040204020203" pitchFamily="18" charset="-34"/>
              </a:rPr>
              <a:t>Bezpieczne wakacje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BFABF50-A19D-4A85-BDDA-A5CD2A901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pl-PL">
                <a:solidFill>
                  <a:srgbClr val="FFFFFF"/>
                </a:solidFill>
                <a:latin typeface="Algerian" panose="04020705040A02060702" pitchFamily="82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4583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rawa, zewnętrzne, leżące&#10;&#10;Opis wygenerowany automatycznie">
            <a:extLst>
              <a:ext uri="{FF2B5EF4-FFF2-40B4-BE49-F238E27FC236}">
                <a16:creationId xmlns:a16="http://schemas.microsoft.com/office/drawing/2014/main" id="{7B31D1BD-4AA8-7CBB-9E4D-39B5765B3E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8" b="36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B33AB0D-FA7A-9DD4-52D8-684ADFE1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Wszelkie śmieci zabieraj ze sobą i wyrzuć do najbliższego kosza na śmieci.</a:t>
            </a:r>
          </a:p>
        </p:txBody>
      </p:sp>
    </p:spTree>
    <p:extLst>
      <p:ext uri="{BB962C8B-B14F-4D97-AF65-F5344CB8AC3E}">
        <p14:creationId xmlns:p14="http://schemas.microsoft.com/office/powerpoint/2010/main" val="1879878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2BAB53-5435-A54A-AF09-5CA51567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Nie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niszcz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drogowskazów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tablic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err="1">
                <a:latin typeface="Aharoni" panose="02010803020104030203" pitchFamily="2" charset="-79"/>
                <a:cs typeface="Aharoni" panose="02010803020104030203" pitchFamily="2" charset="-79"/>
              </a:rPr>
              <a:t>informacyjnych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" name="Obraz 3" descr="Obraz zawierający tekst, zewnętrzne, niebo, podłoże&#10;&#10;Opis wygenerowany automatycznie">
            <a:extLst>
              <a:ext uri="{FF2B5EF4-FFF2-40B4-BE49-F238E27FC236}">
                <a16:creationId xmlns:a16="http://schemas.microsoft.com/office/drawing/2014/main" id="{688C8C02-18A9-0A54-7853-F89B92B83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" r="2" b="2146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84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przyroda, góra&#10;&#10;Opis wygenerowany automatycznie">
            <a:extLst>
              <a:ext uri="{FF2B5EF4-FFF2-40B4-BE49-F238E27FC236}">
                <a16:creationId xmlns:a16="http://schemas.microsoft.com/office/drawing/2014/main" id="{226DDC03-1577-B725-84C9-D5F363BC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299EEB-D607-9AE8-D788-F1AF52D5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LilyUPC" panose="020B0502040204020203" pitchFamily="34" charset="-34"/>
                <a:cs typeface="LilyUPC" panose="020B0502040204020203" pitchFamily="34" charset="-34"/>
              </a:rPr>
              <a:t>Najlepiej w góry ruszaj z samego rana.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8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plaża, zewnętrzne, niebo, woda&#10;&#10;Opis wygenerowany automatycznie">
            <a:extLst>
              <a:ext uri="{FF2B5EF4-FFF2-40B4-BE49-F238E27FC236}">
                <a16:creationId xmlns:a16="http://schemas.microsoft.com/office/drawing/2014/main" id="{D7681AE7-466F-E789-4481-18AEA4D68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786B172-AA51-841E-4616-BAFA4E3B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0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Morze</a:t>
            </a:r>
            <a:endParaRPr lang="en-US" sz="10000" dirty="0">
              <a:solidFill>
                <a:srgbClr val="FFFFFF"/>
              </a:solidFill>
              <a:latin typeface="Amasis MT Pro Black" panose="02040A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98204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iebo, woda, zewnętrzne, plaża&#10;&#10;Opis wygenerowany automatycznie">
            <a:extLst>
              <a:ext uri="{FF2B5EF4-FFF2-40B4-BE49-F238E27FC236}">
                <a16:creationId xmlns:a16="http://schemas.microsoft.com/office/drawing/2014/main" id="{50250178-ED2F-D05B-27A1-5F4413735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872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13E3CAB-75C8-44F7-F5C2-7195EA14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3700" dirty="0">
                <a:latin typeface="Bookman Old Style" panose="02050604050505020204" pitchFamily="18" charset="0"/>
              </a:rPr>
              <a:t>Zadbaj o bezpieczeństwo nad wodą: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22C85C-8C83-5574-6C99-4DB67A75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pl-PL" sz="1600" dirty="0"/>
              <a:t>Nie wchodź do wody po spożyciu alkoholu.</a:t>
            </a:r>
          </a:p>
          <a:p>
            <a:r>
              <a:rPr lang="pl-PL" sz="1600" dirty="0"/>
              <a:t>Nie zanurzaj się gwałtownie w wodzie po dłuższym opalaniu.</a:t>
            </a:r>
          </a:p>
          <a:p>
            <a:r>
              <a:rPr lang="pl-PL" sz="1600" dirty="0"/>
              <a:t>Nie skacz do wody w nieznanych miejscach.</a:t>
            </a:r>
          </a:p>
          <a:p>
            <a:r>
              <a:rPr lang="pl-PL" sz="1600" dirty="0"/>
              <a:t>Pływaj tylko w wyznaczonych miejscach.</a:t>
            </a:r>
          </a:p>
          <a:p>
            <a:r>
              <a:rPr lang="pl-PL" sz="1600" dirty="0"/>
              <a:t>Na kajaku, łódce i motorówce używaj kamizelki ratunkowej.</a:t>
            </a:r>
          </a:p>
          <a:p>
            <a:r>
              <a:rPr lang="pl-PL" sz="1600" dirty="0"/>
              <a:t>Nie wypływaj na materacu daleko od brzegu i stosuj się do poleceń ratownika.</a:t>
            </a:r>
          </a:p>
          <a:p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144663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734956B-BED5-3277-CE4C-E8FAE425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l-PL" sz="5400">
                <a:latin typeface="Agency FB" panose="020B0503020202020204" pitchFamily="34" charset="0"/>
                <a:cs typeface="Aharoni" panose="020B0604020202020204" pitchFamily="2" charset="-79"/>
              </a:rPr>
              <a:t>Zapamiętaj ważne numery telefonów!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88A938-7BFB-810C-504D-57F737258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l-PL" sz="2200"/>
              <a:t>997 – policja</a:t>
            </a:r>
          </a:p>
          <a:p>
            <a:r>
              <a:rPr lang="pl-PL" sz="2200"/>
              <a:t>998 – straż pożarna</a:t>
            </a:r>
          </a:p>
          <a:p>
            <a:r>
              <a:rPr lang="pl-PL" sz="2200"/>
              <a:t>999 – pogotowie ratunkowe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06B3A8F-2D6B-8136-5759-792BDDC776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3" b="3"/>
          <a:stretch/>
        </p:blipFill>
        <p:spPr>
          <a:xfrm>
            <a:off x="4255214" y="1898054"/>
            <a:ext cx="7206647" cy="470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99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A75FF6-5B55-7495-B012-6A8F62DB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>
                <a:latin typeface="Amasis MT Pro Black" panose="02040A04050005020304" pitchFamily="18" charset="-18"/>
              </a:rPr>
              <a:t>Pamiętaj</a:t>
            </a:r>
            <a:r>
              <a:rPr lang="en-US" sz="5000" dirty="0">
                <a:latin typeface="Amasis MT Pro Black" panose="02040A04050005020304" pitchFamily="18" charset="-18"/>
              </a:rPr>
              <a:t>, aby </a:t>
            </a:r>
            <a:r>
              <a:rPr lang="en-US" sz="5000" dirty="0" err="1">
                <a:latin typeface="Amasis MT Pro Black" panose="02040A04050005020304" pitchFamily="18" charset="-18"/>
              </a:rPr>
              <a:t>używać</a:t>
            </a:r>
            <a:r>
              <a:rPr lang="en-US" sz="5000" dirty="0">
                <a:latin typeface="Amasis MT Pro Black" panose="02040A04050005020304" pitchFamily="18" charset="-18"/>
              </a:rPr>
              <a:t> </a:t>
            </a:r>
            <a:r>
              <a:rPr lang="en-US" sz="5000" dirty="0" err="1">
                <a:latin typeface="Amasis MT Pro Black" panose="02040A04050005020304" pitchFamily="18" charset="-18"/>
              </a:rPr>
              <a:t>kremu</a:t>
            </a:r>
            <a:r>
              <a:rPr lang="en-US" sz="5000" dirty="0">
                <a:latin typeface="Amasis MT Pro Black" panose="02040A04050005020304" pitchFamily="18" charset="-18"/>
              </a:rPr>
              <a:t> do </a:t>
            </a:r>
            <a:r>
              <a:rPr lang="en-US" sz="5000" dirty="0" err="1">
                <a:latin typeface="Amasis MT Pro Black" panose="02040A04050005020304" pitchFamily="18" charset="-18"/>
              </a:rPr>
              <a:t>opalania</a:t>
            </a:r>
            <a:r>
              <a:rPr lang="en-US" sz="5000" dirty="0">
                <a:latin typeface="Amasis MT Pro Black" panose="02040A04050005020304" pitchFamily="18" charset="-18"/>
              </a:rPr>
              <a:t>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 descr="Obraz zawierający kosmetyk, krem do skóry, żółty, pomarańczowy&#10;&#10;Opis wygenerowany automatycznie">
            <a:extLst>
              <a:ext uri="{FF2B5EF4-FFF2-40B4-BE49-F238E27FC236}">
                <a16:creationId xmlns:a16="http://schemas.microsoft.com/office/drawing/2014/main" id="{A4F83E27-86D4-E07F-D407-5AE7CAEE0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5336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kapelusz, odzież, przybranie głowy&#10;&#10;Opis wygenerowany automatycznie">
            <a:extLst>
              <a:ext uri="{FF2B5EF4-FFF2-40B4-BE49-F238E27FC236}">
                <a16:creationId xmlns:a16="http://schemas.microsoft.com/office/drawing/2014/main" id="{81434D2A-9DCE-47A3-12A7-AFACE36B3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5" b="1295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16A37E5-2D84-2A21-09FA-3979D2DD5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 dirty="0">
                <a:solidFill>
                  <a:srgbClr val="FFFFFF"/>
                </a:solidFill>
              </a:rPr>
              <a:t>Zakładaj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czapkę</a:t>
            </a:r>
            <a:r>
              <a:rPr lang="en-US" sz="6000" dirty="0">
                <a:solidFill>
                  <a:srgbClr val="FFFFFF"/>
                </a:solidFill>
              </a:rPr>
              <a:t> z </a:t>
            </a:r>
            <a:r>
              <a:rPr lang="en-US" sz="6000" dirty="0" err="1">
                <a:solidFill>
                  <a:srgbClr val="FFFFFF"/>
                </a:solidFill>
              </a:rPr>
              <a:t>daszkiem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lub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kapelusz</a:t>
            </a:r>
            <a:r>
              <a:rPr lang="en-US" sz="60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072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kulary, okulary przeciwsłoneczne, gogle, akcesorium&#10;&#10;Opis wygenerowany automatycznie">
            <a:extLst>
              <a:ext uri="{FF2B5EF4-FFF2-40B4-BE49-F238E27FC236}">
                <a16:creationId xmlns:a16="http://schemas.microsoft.com/office/drawing/2014/main" id="{1B3ECD04-E33D-CBC9-6CBC-0BD87281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076" y="-523782"/>
            <a:ext cx="11013770" cy="50623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F3BB2A-E0B0-C634-0EE1-2C84F13A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557" y="2663121"/>
            <a:ext cx="10058400" cy="28765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I </a:t>
            </a:r>
            <a:r>
              <a:rPr lang="pl-PL" sz="6000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zakładaj</a:t>
            </a:r>
            <a:r>
              <a:rPr lang="en-US" sz="6000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en-US" sz="6000" dirty="0" err="1">
                <a:latin typeface="PMingLiU-ExtB" panose="02020500000000000000" pitchFamily="18" charset="-120"/>
                <a:ea typeface="PMingLiU-ExtB" panose="02020500000000000000" pitchFamily="18" charset="-120"/>
              </a:rPr>
              <a:t>okulary</a:t>
            </a:r>
            <a:r>
              <a:rPr lang="en-US" sz="6000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 </a:t>
            </a:r>
            <a:r>
              <a:rPr lang="en-US" sz="6000" dirty="0" err="1">
                <a:latin typeface="PMingLiU-ExtB" panose="02020500000000000000" pitchFamily="18" charset="-120"/>
                <a:ea typeface="PMingLiU-ExtB" panose="02020500000000000000" pitchFamily="18" charset="-120"/>
              </a:rPr>
              <a:t>przeciwsłoneczne</a:t>
            </a:r>
            <a:r>
              <a:rPr lang="en-US" sz="6000" dirty="0">
                <a:latin typeface="PMingLiU-ExtB" panose="02020500000000000000" pitchFamily="18" charset="-120"/>
                <a:ea typeface="PMingLiU-ExtB" panose="02020500000000000000" pitchFamily="18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8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D108EFF-628F-D1F0-9625-8BEC1412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Zakładaj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buty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 do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wody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, by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uniknąć</a:t>
            </a:r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 ukłucia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jeżowc</a:t>
            </a:r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enorite" panose="020B0604020202020204" pitchFamily="2" charset="0"/>
              </a:rPr>
              <a:t>a.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enorite" panose="020B0604020202020204" pitchFamily="2" charset="0"/>
            </a:endParaRPr>
          </a:p>
        </p:txBody>
      </p:sp>
      <p:pic>
        <p:nvPicPr>
          <p:cNvPr id="4" name="Obraz 3" descr="Obraz zawierający bezkręgowce, szkarłupnie&#10;&#10;Opis wygenerowany automatycznie">
            <a:extLst>
              <a:ext uri="{FF2B5EF4-FFF2-40B4-BE49-F238E27FC236}">
                <a16:creationId xmlns:a16="http://schemas.microsoft.com/office/drawing/2014/main" id="{7FF6BFB4-AF01-F66C-5341-FFC5550A8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r="7725"/>
          <a:stretch/>
        </p:blipFill>
        <p:spPr>
          <a:xfrm>
            <a:off x="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769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roślina, brzeg&#10;&#10;Opis wygenerowany automatycznie">
            <a:extLst>
              <a:ext uri="{FF2B5EF4-FFF2-40B4-BE49-F238E27FC236}">
                <a16:creationId xmlns:a16="http://schemas.microsoft.com/office/drawing/2014/main" id="{669D672B-A3CE-8CDB-AD13-8018D4A83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89CF27F-5F84-9660-07B6-D15D7401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87CBE7-A6B2-84AE-568E-E988E9B5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633976"/>
            <a:ext cx="3822189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4000" dirty="0">
                <a:latin typeface="Agency FB" panose="020B0503020202020204" pitchFamily="34" charset="0"/>
              </a:rPr>
              <a:t>Zbliżają się wakacje tak długo wyczekiwane przez dzieci i wielu z was zamierza wyjechać nad morze, w góry itp.</a:t>
            </a:r>
            <a:br>
              <a:rPr lang="pl-PL" sz="4000" dirty="0">
                <a:latin typeface="Agency FB" panose="020B0503020202020204" pitchFamily="34" charset="0"/>
              </a:rPr>
            </a:br>
            <a:r>
              <a:rPr lang="pl-PL" sz="4000" dirty="0">
                <a:latin typeface="Agency FB" panose="020B0503020202020204" pitchFamily="34" charset="0"/>
              </a:rPr>
              <a:t>Aby wakacje były bezpieczne i udane należy zastosować się do kilku rad.</a:t>
            </a:r>
          </a:p>
        </p:txBody>
      </p:sp>
    </p:spTree>
    <p:extLst>
      <p:ext uri="{BB962C8B-B14F-4D97-AF65-F5344CB8AC3E}">
        <p14:creationId xmlns:p14="http://schemas.microsoft.com/office/powerpoint/2010/main" val="1551327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rawa, drzewo, zewnętrzne, las&#10;&#10;Opis wygenerowany automatycznie">
            <a:extLst>
              <a:ext uri="{FF2B5EF4-FFF2-40B4-BE49-F238E27FC236}">
                <a16:creationId xmlns:a16="http://schemas.microsoft.com/office/drawing/2014/main" id="{59DA6FAC-D4DE-D9A7-3A05-0D7DAE524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D0CF5C8-4815-C47A-804D-521CB938D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sz="10000" dirty="0">
                <a:solidFill>
                  <a:srgbClr val="FFFFFF"/>
                </a:solidFill>
              </a:rPr>
              <a:t>Las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DF0CB4-5966-992F-EE7E-FFC5F7F97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32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drzewo, roślina, zewnętrzne&#10;&#10;Opis wygenerowany automatycznie">
            <a:extLst>
              <a:ext uri="{FF2B5EF4-FFF2-40B4-BE49-F238E27FC236}">
                <a16:creationId xmlns:a16="http://schemas.microsoft.com/office/drawing/2014/main" id="{13315FC2-F8D2-8444-6830-D538B2D5DB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6F265F-6B00-519C-4C1A-B372E79F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 i="1" dirty="0"/>
              <a:t>Leśny porządek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77491C-1CA4-9511-8D8A-4FD579701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 lnSpcReduction="10000"/>
          </a:bodyPr>
          <a:lstStyle/>
          <a:p>
            <a:r>
              <a:rPr lang="pl-PL" dirty="0"/>
              <a:t>Nie jedz nieznanych Ci owoców.</a:t>
            </a:r>
          </a:p>
          <a:p>
            <a:r>
              <a:rPr lang="pl-PL" dirty="0"/>
              <a:t>Nie zapuszczaj się głęboko w las, ponieważ możesz zabłądzić.</a:t>
            </a:r>
          </a:p>
          <a:p>
            <a:r>
              <a:rPr lang="pl-PL" dirty="0"/>
              <a:t>Nie rozpalaj ogniska w lesie.</a:t>
            </a:r>
          </a:p>
          <a:p>
            <a:pPr marL="0" indent="0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44312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8F58EDD9-0685-44E6-9B72-108BB10E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8D61C26-A9FA-4BDA-E236-D62D095B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6" y="640081"/>
            <a:ext cx="6562262" cy="38492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n-US" sz="6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ż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ywaj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preparatów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kleszcze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komary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inne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000" dirty="0" err="1">
                <a:latin typeface="Aharoni" panose="02010803020104030203" pitchFamily="2" charset="-79"/>
                <a:cs typeface="Aharoni" panose="02010803020104030203" pitchFamily="2" charset="-79"/>
              </a:rPr>
              <a:t>owady</a:t>
            </a:r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215E3F6F-FA16-85EC-A318-0967FC9CF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8" r="-2" b="3921"/>
          <a:stretch/>
        </p:blipFill>
        <p:spPr>
          <a:xfrm>
            <a:off x="7552944" y="0"/>
            <a:ext cx="4636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7AACC2-F89B-767E-7039-86D12374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Papyrus" panose="03070502060502030205" pitchFamily="66" charset="0"/>
              </a:rPr>
              <a:t>Zakładaj</a:t>
            </a:r>
            <a:r>
              <a:rPr lang="en-US" sz="5400" dirty="0">
                <a:latin typeface="Papyrus" panose="03070502060502030205" pitchFamily="66" charset="0"/>
              </a:rPr>
              <a:t> </a:t>
            </a:r>
            <a:r>
              <a:rPr lang="en-US" sz="5400" dirty="0" err="1">
                <a:latin typeface="Papyrus" panose="03070502060502030205" pitchFamily="66" charset="0"/>
              </a:rPr>
              <a:t>długie</a:t>
            </a:r>
            <a:r>
              <a:rPr lang="en-US" sz="5400" dirty="0">
                <a:latin typeface="Papyrus" panose="03070502060502030205" pitchFamily="66" charset="0"/>
              </a:rPr>
              <a:t> </a:t>
            </a:r>
            <a:r>
              <a:rPr lang="en-US" sz="5400" dirty="0" err="1">
                <a:latin typeface="Papyrus" panose="03070502060502030205" pitchFamily="66" charset="0"/>
              </a:rPr>
              <a:t>spodnie</a:t>
            </a:r>
            <a:r>
              <a:rPr lang="en-US" sz="5400" dirty="0">
                <a:latin typeface="Papyrus" panose="03070502060502030205" pitchFamily="66" charset="0"/>
              </a:rPr>
              <a:t>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 descr="Obraz zawierający odzież, spodnie, kostium&#10;&#10;Opis wygenerowany automatycznie">
            <a:extLst>
              <a:ext uri="{FF2B5EF4-FFF2-40B4-BE49-F238E27FC236}">
                <a16:creationId xmlns:a16="http://schemas.microsoft.com/office/drawing/2014/main" id="{B7181FF6-D6D7-7C12-492B-B3D22BC25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3768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rawa&#10;&#10;Opis wygenerowany automatycznie">
            <a:extLst>
              <a:ext uri="{FF2B5EF4-FFF2-40B4-BE49-F238E27FC236}">
                <a16:creationId xmlns:a16="http://schemas.microsoft.com/office/drawing/2014/main" id="{B2659B0A-9035-7E53-F597-35249CC5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5EA8B48-5936-44BF-456D-A3C0AF586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Nie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zaśmiecaj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lasu</a:t>
            </a:r>
            <a:r>
              <a:rPr lang="en-US" sz="6000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4023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rawa, zewnętrzne, drzewo, pole&#10;&#10;Opis wygenerowany automatycznie">
            <a:extLst>
              <a:ext uri="{FF2B5EF4-FFF2-40B4-BE49-F238E27FC236}">
                <a16:creationId xmlns:a16="http://schemas.microsoft.com/office/drawing/2014/main" id="{D5F51BB6-C598-10BC-F88B-BB13CEE99C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0721C7F-3731-6E43-B6AE-C86092428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sz="10000" dirty="0">
                <a:solidFill>
                  <a:srgbClr val="FFFFFF"/>
                </a:solidFill>
              </a:rPr>
              <a:t>Wieś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D54D18-1CCF-9ED2-EC5D-CB7026655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57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drzewo, zewnętrzne, niebo&#10;&#10;Opis wygenerowany automatycznie">
            <a:extLst>
              <a:ext uri="{FF2B5EF4-FFF2-40B4-BE49-F238E27FC236}">
                <a16:creationId xmlns:a16="http://schemas.microsoft.com/office/drawing/2014/main" id="{605D4784-BF84-89AF-73FD-40BF957A7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r="32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0FFC8C-9CC7-00B8-323E-A6071C48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Na wsi grozi nam wiele niebezpieczeństw.</a:t>
            </a:r>
            <a:br>
              <a:rPr lang="pl-PL" sz="2800" dirty="0"/>
            </a:br>
            <a:r>
              <a:rPr lang="pl-PL" sz="2800" dirty="0"/>
              <a:t>Oto jak ich uniknąć: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82C252-0C57-9EF1-15AC-93996DAC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pl-PL" sz="1800" dirty="0"/>
              <a:t>Nie baw się przy maszynach rolniczych.</a:t>
            </a:r>
          </a:p>
          <a:p>
            <a:r>
              <a:rPr lang="pl-PL" sz="1800" dirty="0"/>
              <a:t>Nie zaczepiaj zwierząt gospodarskich.</a:t>
            </a:r>
          </a:p>
          <a:p>
            <a:r>
              <a:rPr lang="pl-PL" sz="1800" dirty="0"/>
              <a:t>Nie baw się w miejscu pracy rolników.</a:t>
            </a:r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7323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rawa, zewnętrzne, niebo, roślina&#10;&#10;Opis wygenerowany automatycznie">
            <a:extLst>
              <a:ext uri="{FF2B5EF4-FFF2-40B4-BE49-F238E27FC236}">
                <a16:creationId xmlns:a16="http://schemas.microsoft.com/office/drawing/2014/main" id="{7727F179-8F3D-0E09-85CD-8462DB26E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3"/>
          <a:stretch/>
        </p:blipFill>
        <p:spPr>
          <a:xfrm>
            <a:off x="-3048" y="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5237D7C-B1A2-B3E5-7A58-CD1FDBF1B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Nie</a:t>
            </a:r>
            <a:r>
              <a:rPr lang="en-US" sz="5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chod</a:t>
            </a:r>
            <a:r>
              <a:rPr lang="en-US" sz="5200" b="1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ź</a:t>
            </a:r>
            <a:r>
              <a:rPr lang="en-US" sz="5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po </a:t>
            </a:r>
            <a:r>
              <a:rPr lang="en-US" sz="52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wysokiej</a:t>
            </a:r>
            <a:r>
              <a:rPr lang="en-US" sz="5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rial Rounded MT Bold" panose="020F0704030504030204" pitchFamily="34" charset="0"/>
              </a:rPr>
              <a:t>trawie</a:t>
            </a:r>
            <a:r>
              <a:rPr lang="en-US" sz="5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36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trawa, niebo, ciężarówka, zewnętrzne&#10;&#10;Opis wygenerowany automatycznie">
            <a:extLst>
              <a:ext uri="{FF2B5EF4-FFF2-40B4-BE49-F238E27FC236}">
                <a16:creationId xmlns:a16="http://schemas.microsoft.com/office/drawing/2014/main" id="{668FD79E-3746-2FC1-A79D-2BC4D6B36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786310F-CDDF-43D0-C4FF-4226482B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FFFF"/>
                </a:solidFill>
              </a:rPr>
              <a:t>Pamiętaj</a:t>
            </a:r>
            <a:r>
              <a:rPr lang="en-US" sz="5200" dirty="0">
                <a:solidFill>
                  <a:srgbClr val="FFFFFF"/>
                </a:solidFill>
              </a:rPr>
              <a:t>, aby </a:t>
            </a:r>
            <a:r>
              <a:rPr lang="en-US" sz="5200" dirty="0" err="1">
                <a:solidFill>
                  <a:srgbClr val="FFFFFF"/>
                </a:solidFill>
              </a:rPr>
              <a:t>nie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wchodzić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na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maszyny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rolnicze</a:t>
            </a:r>
            <a:r>
              <a:rPr lang="en-US" sz="5200" dirty="0">
                <a:solidFill>
                  <a:srgbClr val="FFFFFF"/>
                </a:solidFill>
              </a:rPr>
              <a:t> bez </a:t>
            </a:r>
            <a:r>
              <a:rPr lang="en-US" sz="5200" dirty="0" err="1">
                <a:solidFill>
                  <a:srgbClr val="FFFFFF"/>
                </a:solidFill>
              </a:rPr>
              <a:t>osoby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dorosłej</a:t>
            </a:r>
            <a:r>
              <a:rPr lang="en-US" sz="5200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94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rawa, woda, jezioro, przyroda&#10;&#10;Opis wygenerowany automatycznie">
            <a:extLst>
              <a:ext uri="{FF2B5EF4-FFF2-40B4-BE49-F238E27FC236}">
                <a16:creationId xmlns:a16="http://schemas.microsoft.com/office/drawing/2014/main" id="{B443E205-3D64-DA82-37F4-F01F1684E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82F698-6644-34B3-1B51-3226C0B9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" panose="020B0604020202020204" pitchFamily="18" charset="-18"/>
              </a:rPr>
              <a:t>Nie kąp się w nie strzeżonych stawach i jeziorach.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59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krzesło, niebo, podłoże&#10;&#10;Opis wygenerowany automatycznie">
            <a:extLst>
              <a:ext uri="{FF2B5EF4-FFF2-40B4-BE49-F238E27FC236}">
                <a16:creationId xmlns:a16="http://schemas.microsoft.com/office/drawing/2014/main" id="{F2748D62-231C-9056-0C2E-46FDA2375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 b="289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2575A63-D498-51EC-D0F3-198CE3CE1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latin typeface="Lucida Console" panose="020B0609040504020204" pitchFamily="49" charset="0"/>
                <a:ea typeface="Malgun Gothic" panose="020B0503020000020004" pitchFamily="34" charset="-127"/>
              </a:rPr>
              <a:t>Latem gdy są wakacje wybierasz…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4A52ED5-2D68-8118-2967-E34BCA9E3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21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246DD8A-56B3-4BB2-B17B-41DFA094B1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502404-7FE1-42B7-BC91-A354CBEB6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pl-PL" sz="4100" b="1" dirty="0">
                <a:solidFill>
                  <a:srgbClr val="FF0000"/>
                </a:solidFill>
                <a:latin typeface="Algerian" panose="04020705040A02060702" pitchFamily="82" charset="0"/>
              </a:rPr>
              <a:t>Na każdych wakacjach musisz uważać!!!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058F803-3E32-4E09-BC87-7B9A8C7E0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200" y="5154168"/>
            <a:ext cx="2892986" cy="1261872"/>
          </a:xfrm>
        </p:spPr>
        <p:txBody>
          <a:bodyPr anchor="ctr">
            <a:normAutofit/>
          </a:bodyPr>
          <a:lstStyle/>
          <a:p>
            <a:pPr algn="l"/>
            <a:endParaRPr lang="pl-PL" sz="2000">
              <a:solidFill>
                <a:schemeClr val="tx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988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podłoże, niebo, plaża, zewnętrzne&#10;&#10;Opis wygenerowany automatycznie">
            <a:extLst>
              <a:ext uri="{FF2B5EF4-FFF2-40B4-BE49-F238E27FC236}">
                <a16:creationId xmlns:a16="http://schemas.microsoft.com/office/drawing/2014/main" id="{F629FBAA-9602-B2DB-779B-6566EC02E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2" b="182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98ADF4A-A085-F9FA-F2A1-9D73691A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dirty="0" err="1">
                <a:solidFill>
                  <a:srgbClr val="FFFFFF"/>
                </a:solidFill>
              </a:rPr>
              <a:t>Myślę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że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pomogłam</a:t>
            </a:r>
            <a:r>
              <a:rPr lang="en-US" sz="5600" dirty="0">
                <a:solidFill>
                  <a:srgbClr val="FFFFFF"/>
                </a:solidFill>
              </a:rPr>
              <a:t> Ci </a:t>
            </a:r>
            <a:r>
              <a:rPr lang="en-US" sz="5600" dirty="0" err="1">
                <a:solidFill>
                  <a:srgbClr val="FFFFFF"/>
                </a:solidFill>
              </a:rPr>
              <a:t>trochę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zrozumieć</a:t>
            </a:r>
            <a:r>
              <a:rPr lang="en-US" sz="5600" dirty="0">
                <a:solidFill>
                  <a:srgbClr val="FFFFFF"/>
                </a:solidFill>
              </a:rPr>
              <a:t> jak </a:t>
            </a:r>
            <a:r>
              <a:rPr lang="en-US" sz="5600" dirty="0" err="1">
                <a:solidFill>
                  <a:srgbClr val="FFFFFF"/>
                </a:solidFill>
              </a:rPr>
              <a:t>powinieneś</a:t>
            </a:r>
            <a:r>
              <a:rPr lang="en-US" sz="5600" dirty="0">
                <a:solidFill>
                  <a:srgbClr val="FFFFFF"/>
                </a:solidFill>
              </a:rPr>
              <a:t>/</a:t>
            </a:r>
            <a:r>
              <a:rPr lang="en-US" sz="5600" dirty="0" err="1">
                <a:solidFill>
                  <a:srgbClr val="FFFFFF"/>
                </a:solidFill>
              </a:rPr>
              <a:t>naś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się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zachowywać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na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 dirty="0" err="1">
                <a:solidFill>
                  <a:srgbClr val="FFFFFF"/>
                </a:solidFill>
              </a:rPr>
              <a:t>wakacjach</a:t>
            </a:r>
            <a:r>
              <a:rPr lang="en-US" sz="5600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747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53CF63-3CCB-A4A9-CB9A-C8662949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solidFill>
                  <a:srgbClr val="7030A0"/>
                </a:solidFill>
                <a:latin typeface="Jumble" panose="02000503000000020004" pitchFamily="2" charset="0"/>
              </a:rPr>
              <a:t>Dziękuję</a:t>
            </a:r>
            <a:r>
              <a:rPr lang="en-US" sz="5200" dirty="0">
                <a:solidFill>
                  <a:srgbClr val="7030A0"/>
                </a:solidFill>
                <a:latin typeface="Jumble" panose="02000503000000020004" pitchFamily="2" charset="0"/>
              </a:rPr>
              <a:t> za </a:t>
            </a:r>
            <a:r>
              <a:rPr lang="en-US" sz="5200" dirty="0" err="1">
                <a:solidFill>
                  <a:srgbClr val="7030A0"/>
                </a:solidFill>
                <a:latin typeface="Jumble" panose="02000503000000020004" pitchFamily="2" charset="0"/>
              </a:rPr>
              <a:t>oglądanie</a:t>
            </a:r>
            <a:r>
              <a:rPr lang="en-US" sz="5200" dirty="0">
                <a:solidFill>
                  <a:srgbClr val="7030A0"/>
                </a:solidFill>
                <a:latin typeface="Jumble" panose="02000503000000020004" pitchFamily="2" charset="0"/>
              </a:rPr>
              <a:t>.</a:t>
            </a:r>
            <a:br>
              <a:rPr lang="en-US" sz="5200" dirty="0"/>
            </a:br>
            <a:r>
              <a:rPr lang="en-US" sz="5200" dirty="0"/>
              <a:t>                  Paulina Leja </a:t>
            </a:r>
          </a:p>
        </p:txBody>
      </p:sp>
      <p:pic>
        <p:nvPicPr>
          <p:cNvPr id="4" name="Obraz 3" descr="Obraz zawierający niebo, woda, zewnętrzne, skała&#10;&#10;Opis wygenerowany automatycznie">
            <a:extLst>
              <a:ext uri="{FF2B5EF4-FFF2-40B4-BE49-F238E27FC236}">
                <a16:creationId xmlns:a16="http://schemas.microsoft.com/office/drawing/2014/main" id="{DCDE16B5-3498-F86A-2448-DC0A5F3E5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-1" b="-1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góra, zewnętrzne, niebo, przyroda&#10;&#10;Opis wygenerowany automatycznie">
            <a:extLst>
              <a:ext uri="{FF2B5EF4-FFF2-40B4-BE49-F238E27FC236}">
                <a16:creationId xmlns:a16="http://schemas.microsoft.com/office/drawing/2014/main" id="{B33978D8-B109-DB44-8E99-949A9CF8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44ADBA7-6CA8-3C34-D9A1-48DE3ECC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0000" dirty="0" err="1">
                <a:solidFill>
                  <a:srgbClr val="FFFFFF"/>
                </a:solidFill>
                <a:latin typeface="Amasis MT Pro Black" panose="02040A04050005020304" pitchFamily="18" charset="-18"/>
              </a:rPr>
              <a:t>Góry</a:t>
            </a:r>
            <a:endParaRPr lang="en-US" sz="10000" dirty="0">
              <a:solidFill>
                <a:srgbClr val="FFFFFF"/>
              </a:solidFill>
              <a:latin typeface="Amasis MT Pro Black" panose="02040A04050005020304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98165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735638C-E00B-4785-B687-F4D91A9B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Gdy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jesteś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górach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powinieneś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uważać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różne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zwierzęta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np.węże</a:t>
            </a:r>
            <a:r>
              <a:rPr lang="en-US" sz="3100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niedźwiedzie</a:t>
            </a:r>
            <a:r>
              <a:rPr lang="en-US" sz="3100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100" kern="12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komary</a:t>
            </a:r>
            <a:r>
              <a:rPr lang="en-US" sz="3100" kern="1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87678C-8F83-4917-938A-A605A105F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3948158"/>
            <a:ext cx="3322316" cy="1692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kern="1200" dirty="0">
                <a:solidFill>
                  <a:schemeClr val="tx1"/>
                </a:solidFill>
                <a:latin typeface="Algerian" panose="04020705040A02060702" pitchFamily="82" charset="0"/>
              </a:rPr>
              <a:t>A także załóż odpowiednie, wysokie buty, by nie skręcić kostki!</a:t>
            </a:r>
            <a:endParaRPr lang="en-US" sz="2000" kern="12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 descr="Obraz zawierający niedźwiedź, trawa, zewnętrzne, brązowy&#10;&#10;Opis wygenerowany automatycznie">
            <a:extLst>
              <a:ext uri="{FF2B5EF4-FFF2-40B4-BE49-F238E27FC236}">
                <a16:creationId xmlns:a16="http://schemas.microsoft.com/office/drawing/2014/main" id="{B548F09D-682C-4D3D-B35A-F60860E56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991" y="566916"/>
            <a:ext cx="6255921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6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312DCD-A86C-CBD6-9227-7AC5BBAEF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047" y="3425245"/>
            <a:ext cx="4195674" cy="20525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Nie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wspinaj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się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na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nieznane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US" sz="6600" dirty="0" err="1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szczyty</a:t>
            </a:r>
            <a:r>
              <a:rPr lang="en-US" sz="6600" dirty="0">
                <a:solidFill>
                  <a:schemeClr val="accent1">
                    <a:lumMod val="75000"/>
                  </a:schemeClr>
                </a:solidFill>
                <a:latin typeface="Berlin Sans FB" panose="020E0602020502020306" pitchFamily="34" charset="0"/>
              </a:rPr>
              <a:t>!!!</a:t>
            </a:r>
            <a:br>
              <a:rPr lang="en-US" sz="6600" dirty="0"/>
            </a:br>
            <a:endParaRPr lang="en-US" sz="6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obrazu 5" descr="Obraz zawierający przyroda, góra, zewnętrzne, otoczone&#10;&#10;Opis wygenerowany automatycznie">
            <a:extLst>
              <a:ext uri="{FF2B5EF4-FFF2-40B4-BE49-F238E27FC236}">
                <a16:creationId xmlns:a16="http://schemas.microsoft.com/office/drawing/2014/main" id="{8CDE4623-200D-2264-F155-585BCB1248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0" r="9919" b="-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4231440-1ABA-5F96-3B33-2EC2F5BA4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9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9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BB605A-124D-42B0-48AE-B737ACA5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872" y="634181"/>
            <a:ext cx="6586491" cy="1286160"/>
          </a:xfrm>
        </p:spPr>
        <p:txBody>
          <a:bodyPr anchor="b">
            <a:normAutofit/>
          </a:bodyPr>
          <a:lstStyle/>
          <a:p>
            <a:r>
              <a:rPr lang="pl-PL" dirty="0">
                <a:latin typeface="Berlin Sans FB" panose="020E0602020502020306" pitchFamily="34" charset="0"/>
                <a:ea typeface="STCaiyun" panose="020B0503020204020204" pitchFamily="2" charset="-122"/>
              </a:rPr>
              <a:t>W górach liczy się rozsądek!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E0A5069-7BE2-F1C7-33F6-6EBA99F8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Na górskie wycieczki chodź tylko pod opieką przewodnika.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Chodź zawsze oznakowanymi szlakami.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Zabierz ze sobą mapę, latarkę, kurtkę przeciwdeszczową, ciepłe ubranie i wygodne buty.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Zabierz ze sobą coś do jedzenia i picia.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Pamiętaj aby zabrać środki opatrunkowe.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Gdy popsuje się pogoda – najlepiej zawróć.</a:t>
            </a:r>
          </a:p>
          <a:p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Ułatwiaj przejście innym turystom.</a:t>
            </a:r>
          </a:p>
          <a:p>
            <a:pPr marL="0" indent="0">
              <a:buNone/>
            </a:pPr>
            <a:br>
              <a:rPr lang="pl-PL" sz="2000" dirty="0"/>
            </a:br>
            <a:endParaRPr lang="pl-PL" sz="2000" dirty="0"/>
          </a:p>
        </p:txBody>
      </p:sp>
      <p:pic>
        <p:nvPicPr>
          <p:cNvPr id="9" name="Obraz 8" descr="Obraz zawierający góra, trawa, zewnętrzne, przyroda&#10;&#10;Opis wygenerowany automatycznie">
            <a:extLst>
              <a:ext uri="{FF2B5EF4-FFF2-40B4-BE49-F238E27FC236}">
                <a16:creationId xmlns:a16="http://schemas.microsoft.com/office/drawing/2014/main" id="{20A3A913-844B-95A3-38D7-C49E81726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7" r="927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276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7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69A6E7-45E2-F875-3464-5F57DDC5B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Zapamiętaj ważne numery telefonów!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FA9ED03A-52DF-FDF0-7342-3ACD8C91A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dirty="0"/>
              <a:t>Jeśli widzisz wypadek dzwoń na te numery</a:t>
            </a:r>
            <a:endParaRPr lang="en-US" sz="40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91C8AE6-C2D1-15F8-2F0F-25ABD2B18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02" y="1066240"/>
            <a:ext cx="6903723" cy="460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6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F4EF8F-A67D-738D-9DFB-FF3A4A55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0" y="1800224"/>
            <a:ext cx="4087306" cy="12440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Zapamiętaj</a:t>
            </a:r>
            <a:r>
              <a:rPr lang="en-US" sz="5400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D5CC8A-A8F2-E472-FADC-8A1169D5B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611" y="3296922"/>
            <a:ext cx="4087305" cy="11478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400" dirty="0" err="1"/>
              <a:t>Nie</a:t>
            </a:r>
            <a:r>
              <a:rPr lang="en-US" sz="4400" dirty="0"/>
              <a:t> </a:t>
            </a:r>
            <a:r>
              <a:rPr lang="en-US" sz="4400" dirty="0" err="1"/>
              <a:t>zrywaj</a:t>
            </a:r>
            <a:r>
              <a:rPr lang="en-US" sz="4400" dirty="0"/>
              <a:t> </a:t>
            </a:r>
            <a:r>
              <a:rPr lang="en-US" sz="4400" dirty="0" err="1"/>
              <a:t>roślin</a:t>
            </a:r>
            <a:r>
              <a:rPr lang="en-US" sz="4400" dirty="0"/>
              <a:t> pod </a:t>
            </a:r>
            <a:r>
              <a:rPr lang="en-US" sz="4400" dirty="0" err="1"/>
              <a:t>ochroną</a:t>
            </a:r>
            <a:r>
              <a:rPr lang="en-US" sz="4400" dirty="0"/>
              <a:t>.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zewnętrzne, roślina, kwiat&#10;&#10;Opis wygenerowany automatycznie">
            <a:extLst>
              <a:ext uri="{FF2B5EF4-FFF2-40B4-BE49-F238E27FC236}">
                <a16:creationId xmlns:a16="http://schemas.microsoft.com/office/drawing/2014/main" id="{90381192-2FAC-88B6-CA49-1B05E1E992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r="27225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8950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442</Words>
  <Application>Microsoft Office PowerPoint</Application>
  <PresentationFormat>Panoramiczny</PresentationFormat>
  <Paragraphs>59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51" baseType="lpstr">
      <vt:lpstr>PMingLiU-ExtB</vt:lpstr>
      <vt:lpstr>Agency FB</vt:lpstr>
      <vt:lpstr>Aharoni</vt:lpstr>
      <vt:lpstr>Algerian</vt:lpstr>
      <vt:lpstr>Amasis MT Pro</vt:lpstr>
      <vt:lpstr>Amasis MT Pro Black</vt:lpstr>
      <vt:lpstr>Arial</vt:lpstr>
      <vt:lpstr>Arial Rounded MT Bold</vt:lpstr>
      <vt:lpstr>Berlin Sans FB</vt:lpstr>
      <vt:lpstr>Bookman Old Style</vt:lpstr>
      <vt:lpstr>Calibri</vt:lpstr>
      <vt:lpstr>Calibri Light</vt:lpstr>
      <vt:lpstr>Jumble</vt:lpstr>
      <vt:lpstr>LilyUPC</vt:lpstr>
      <vt:lpstr>Lucida Console</vt:lpstr>
      <vt:lpstr>Papyrus</vt:lpstr>
      <vt:lpstr>Tenorite</vt:lpstr>
      <vt:lpstr>Tw Cen MT</vt:lpstr>
      <vt:lpstr>Motyw pakietu Office</vt:lpstr>
      <vt:lpstr>Bezpieczne wakacje</vt:lpstr>
      <vt:lpstr>Prezentacja programu PowerPoint</vt:lpstr>
      <vt:lpstr>Latem gdy są wakacje wybierasz…</vt:lpstr>
      <vt:lpstr>Góry</vt:lpstr>
      <vt:lpstr>Gdy jesteś w górach powinieneś uważać na różne zwierzęta, np.węże, niedźwiedzie, komary…</vt:lpstr>
      <vt:lpstr>Nie wspinaj się na nieznane szczyty!!! </vt:lpstr>
      <vt:lpstr>W górach liczy się rozsądek!</vt:lpstr>
      <vt:lpstr>Zapamiętaj ważne numery telefonów!</vt:lpstr>
      <vt:lpstr>Zapamiętaj!!!</vt:lpstr>
      <vt:lpstr>Wszelkie śmieci zabieraj ze sobą i wyrzuć do najbliższego kosza na śmieci.</vt:lpstr>
      <vt:lpstr>Nie niszcz drogowskazów i tablic informacyjnych.</vt:lpstr>
      <vt:lpstr>Najlepiej w góry ruszaj z samego rana.</vt:lpstr>
      <vt:lpstr>Morze</vt:lpstr>
      <vt:lpstr>Zadbaj o bezpieczeństwo nad wodą:</vt:lpstr>
      <vt:lpstr>Zapamiętaj ważne numery telefonów!</vt:lpstr>
      <vt:lpstr>Pamiętaj, aby używać kremu do opalania.</vt:lpstr>
      <vt:lpstr>Zakładaj czapkę z daszkiem lub kapelusz.</vt:lpstr>
      <vt:lpstr>I zakładaj okulary przeciwsłoneczne.</vt:lpstr>
      <vt:lpstr>Zakładaj buty do wody, by uniknąć ukłucia jeżowca.</vt:lpstr>
      <vt:lpstr>Las</vt:lpstr>
      <vt:lpstr>Leśny porządek</vt:lpstr>
      <vt:lpstr>Używaj preparatów na kleszcze, komary i inne owady.</vt:lpstr>
      <vt:lpstr>Zakładaj długie spodnie.</vt:lpstr>
      <vt:lpstr>Nie zaśmiecaj lasu!</vt:lpstr>
      <vt:lpstr>Wieś</vt:lpstr>
      <vt:lpstr>Na wsi grozi nam wiele niebezpieczeństw. Oto jak ich uniknąć:</vt:lpstr>
      <vt:lpstr>Nie chodź po wysokiej trawie.</vt:lpstr>
      <vt:lpstr>Pamiętaj, aby nie wchodzić na maszyny rolnicze bez osoby dorosłej!</vt:lpstr>
      <vt:lpstr>Nie kąp się w nie strzeżonych stawach i jeziorach.</vt:lpstr>
      <vt:lpstr>Na każdych wakacjach musisz uważać!!!</vt:lpstr>
      <vt:lpstr>Myślę że pomogłam Ci trochę zrozumieć jak powinieneś/naś się zachowywać na wakacjach.</vt:lpstr>
      <vt:lpstr>Dziękuję za oglądanie.                   Paulina Leja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Bezpieczne wakacje</dc:title>
  <dc:creator>Paulina Leja</dc:creator>
  <cp:lastModifiedBy>Paulina Leja</cp:lastModifiedBy>
  <cp:revision>4</cp:revision>
  <dcterms:created xsi:type="dcterms:W3CDTF">2022-06-09T13:24:05Z</dcterms:created>
  <dcterms:modified xsi:type="dcterms:W3CDTF">2022-06-11T19:55:58Z</dcterms:modified>
</cp:coreProperties>
</file>