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90" r:id="rId2"/>
    <p:sldId id="258" r:id="rId3"/>
    <p:sldId id="302" r:id="rId4"/>
    <p:sldId id="304" r:id="rId5"/>
    <p:sldId id="305" r:id="rId6"/>
    <p:sldId id="306" r:id="rId7"/>
    <p:sldId id="312" r:id="rId8"/>
    <p:sldId id="321" r:id="rId9"/>
    <p:sldId id="311" r:id="rId10"/>
    <p:sldId id="319" r:id="rId11"/>
    <p:sldId id="272" r:id="rId12"/>
    <p:sldId id="276" r:id="rId13"/>
    <p:sldId id="277" r:id="rId14"/>
    <p:sldId id="278" r:id="rId15"/>
    <p:sldId id="279" r:id="rId16"/>
    <p:sldId id="274" r:id="rId17"/>
    <p:sldId id="280" r:id="rId18"/>
    <p:sldId id="291" r:id="rId19"/>
    <p:sldId id="308" r:id="rId20"/>
    <p:sldId id="293" r:id="rId21"/>
    <p:sldId id="295" r:id="rId22"/>
    <p:sldId id="315" r:id="rId23"/>
    <p:sldId id="309" r:id="rId24"/>
    <p:sldId id="316" r:id="rId25"/>
    <p:sldId id="317" r:id="rId2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23" d="100"/>
          <a:sy n="123" d="100"/>
        </p:scale>
        <p:origin x="-1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26.01.2022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26.01.2022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26.01.2022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26.01.2022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26.01.2022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26.01.2022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26.01.2022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26.01.2022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26.01.2022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26.01.2022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26.01.2022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F3D8102-B833-408A-8E47-98D41EB073F5}" type="datetimeFigureOut">
              <a:rPr lang="pl-PL" smtClean="0"/>
              <a:t>26.01.2022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moodle.iumw.pl/user/view.php?id=117&amp;course=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jezykowo.pase.pl/assets/images/5/open_book_on_tabl_450-32584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0" y="569718"/>
            <a:ext cx="5442137" cy="311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500771" y="3792411"/>
            <a:ext cx="694508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pl-PL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WPŁYW CZYTANIA NA ROZWÓJ DZIECI                             I MŁODZIEŻY</a:t>
            </a:r>
          </a:p>
          <a:p>
            <a:endParaRPr lang="pl-PL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4518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5979" y="794031"/>
            <a:ext cx="11840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pl-PL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Zalety czytania książek przez młodzież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06" y="1574880"/>
            <a:ext cx="7594169" cy="503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8902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028614"/>
            <a:ext cx="10058400" cy="4023360"/>
          </a:xfrm>
        </p:spPr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None/>
            </a:pPr>
            <a:r>
              <a:rPr lang="pl-PL" alt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Czytanie książek pomaga w zrozumieniu innych ludzi, ich problemów, rozterek i motywów działania. Otwiera oczy na świat i drugiego człowieka.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endParaRPr lang="pl-PL" altLang="pl-PL" b="1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marL="0" indent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pl-PL" alt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Literatura wywiera ogromny wpływ na rozwój emocjonalny  dziecka:</a:t>
            </a:r>
          </a:p>
          <a:p>
            <a:pPr marL="0" indent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- oddziaływając na uczucia</a:t>
            </a:r>
          </a:p>
          <a:p>
            <a:pPr marL="0" lvl="0" indent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pl-PL" alt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- wprowadza w świat fantazji,</a:t>
            </a:r>
          </a:p>
          <a:p>
            <a:pPr marL="0" indent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- wyrabia codzienne nawyki</a:t>
            </a:r>
            <a:r>
              <a:rPr lang="pl-PL" altLang="pl-PL" sz="24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.</a:t>
            </a:r>
          </a:p>
          <a:p>
            <a:pPr marL="0" indent="0">
              <a:buNone/>
            </a:pP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953589"/>
            <a:ext cx="10058400" cy="1076689"/>
          </a:xfrm>
        </p:spPr>
        <p:txBody>
          <a:bodyPr>
            <a:normAutofit fontScale="90000"/>
          </a:bodyPr>
          <a:lstStyle/>
          <a:p>
            <a:r>
              <a:rPr lang="pl-PL" altLang="pl-PL" sz="4000" b="1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Czytanie pomaga zrozumieć innych </a:t>
            </a:r>
            <a:r>
              <a:rPr lang="pl-PL" altLang="pl-PL" sz="4000" b="1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ludzi.</a:t>
            </a:r>
            <a:br>
              <a:rPr lang="pl-PL" altLang="pl-PL" sz="4000" b="1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l-PL" altLang="pl-PL" sz="4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Pomaga </a:t>
            </a:r>
            <a:r>
              <a:rPr lang="pl-PL" altLang="pl-PL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rozwiązywać problemy</a:t>
            </a:r>
            <a:endParaRPr lang="pl-PL" sz="4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6338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79" y="2590315"/>
            <a:ext cx="10622495" cy="2883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Dziecko czytając może wejść w sytuację bohatera, </a:t>
            </a:r>
            <a:r>
              <a:rPr lang="pl-PL" alt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przeżywać     </a:t>
            </a:r>
            <a:r>
              <a:rPr lang="pl-PL" alt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z nim różne emocje, zdystansować się do swoich problemów.</a:t>
            </a:r>
          </a:p>
          <a:p>
            <a:endParaRPr lang="pl-PL" sz="2800" b="1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Książka dodaje sił i zapału. Dostarcza nam rozrywki i emocji. Może rozśmieszyć lub zasmucić. Może pocieszyć i wskazać nowe możliwości </a:t>
            </a:r>
            <a:endParaRPr lang="pl-PL" altLang="pl-PL" sz="2800" b="1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endParaRPr lang="pl-PL" altLang="pl-PL" sz="28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pl-PL" altLang="pl-PL" sz="1800" dirty="0">
              <a:solidFill>
                <a:srgbClr val="000000"/>
              </a:solidFill>
              <a:latin typeface="Tahoma"/>
            </a:endParaRPr>
          </a:p>
          <a:p>
            <a:endParaRPr lang="pl-PL" altLang="pl-PL" sz="1800" dirty="0">
              <a:solidFill>
                <a:srgbClr val="000000"/>
              </a:solidFill>
              <a:latin typeface="Tahoma"/>
            </a:endParaRPr>
          </a:p>
          <a:p>
            <a:endParaRPr lang="pl-PL" altLang="pl-PL" sz="1800" dirty="0">
              <a:solidFill>
                <a:srgbClr val="000000"/>
              </a:solidFill>
              <a:latin typeface="Tahoma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849086"/>
            <a:ext cx="10058400" cy="718457"/>
          </a:xfrm>
        </p:spPr>
        <p:txBody>
          <a:bodyPr/>
          <a:lstStyle/>
          <a:p>
            <a:pPr algn="ctr"/>
            <a:r>
              <a:rPr lang="pl-PL" altLang="pl-PL" sz="3200" b="1" dirty="0">
                <a:solidFill>
                  <a:srgbClr val="333399"/>
                </a:solidFill>
                <a:latin typeface="Book Antiqua" panose="02040602050305030304" pitchFamily="18" charset="0"/>
              </a:rPr>
              <a:t>  </a:t>
            </a:r>
            <a:r>
              <a:rPr lang="pl-PL" altLang="pl-PL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Odpręża, uspokaja i relaksuje</a:t>
            </a:r>
            <a:endParaRPr lang="pl-PL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7020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564191"/>
            <a:ext cx="10058400" cy="2242940"/>
          </a:xfrm>
        </p:spPr>
        <p:txBody>
          <a:bodyPr>
            <a:normAutofit lnSpcReduction="1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  Czytanie książek daje nam możliwość rozmawiania </a:t>
            </a:r>
            <a:r>
              <a:rPr lang="pl-PL" alt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          z innymi i </a:t>
            </a:r>
            <a:r>
              <a:rPr lang="pl-PL" alt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wymiany poglądów na temat przeczytanych książek.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  Sięgamy po książki, jeśli widzimy, że ktoś inny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  to robi.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20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680" y="392355"/>
            <a:ext cx="10515600" cy="1325563"/>
          </a:xfrm>
        </p:spPr>
        <p:txBody>
          <a:bodyPr>
            <a:normAutofit/>
          </a:bodyPr>
          <a:lstStyle/>
          <a:p>
            <a:r>
              <a:rPr lang="pl-PL" altLang="pl-PL" sz="36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		Czytanie </a:t>
            </a:r>
            <a:r>
              <a:rPr lang="pl-PL" altLang="pl-PL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to świetny sposób </a:t>
            </a:r>
            <a:r>
              <a:rPr lang="pl-PL" altLang="pl-PL" sz="36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  		na rozmowę </a:t>
            </a:r>
            <a:r>
              <a:rPr lang="pl-PL" altLang="pl-PL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z innymi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6122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2698" y="1708020"/>
            <a:ext cx="11282766" cy="4948501"/>
          </a:xfrm>
        </p:spPr>
        <p:txBody>
          <a:bodyPr>
            <a:no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pl-PL" altLang="pl-PL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</a:t>
            </a:r>
            <a:r>
              <a:rPr lang="pl-PL" alt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W </a:t>
            </a:r>
            <a:r>
              <a:rPr lang="pl-PL" alt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dzisiejszym świecie ludzie żyją w ciągłym pośpiechu, warto znaleźć czas na czytanie, aby się wyciszyć i zrobić coś dla siebie. Czytanie rozwija, uczy koncentracji i pobudza naszą fantazję.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1000" b="1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Czytanie doskonali pamięć i koncentrację. Aby w pełni „wejść</a:t>
            </a: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”           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w książkowy świat i zrozumieć co czytamy- musimy skupić się na tekście i skoncentrować, odłączyć od świata zewnętrznego. Czytając pobudzamy wyobraźnię, zdobywamy nową </a:t>
            </a: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wiedzę i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łączymy ją </a:t>
            </a: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     z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tym, co już wiemy. Dzięki temu nasz mózg pracuje i doskonali swoje działanie, co z kolei wpływa na naszą pamięć- badania pokazują, że czytelnicy mają dużo lepszą niż np. miłośnicy seriali.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940526"/>
            <a:ext cx="10058400" cy="627017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Książka rozwija wyobraźnię i uczy koncentracji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1200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133117"/>
            <a:ext cx="10058400" cy="402336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</a:t>
            </a:r>
            <a:r>
              <a:rPr lang="pl-PL" alt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Czytając </a:t>
            </a:r>
            <a:r>
              <a:rPr lang="pl-PL" alt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uczeń wzbogaca słownictwo. Łatwiej będzie mu nawiązać kontakt z innym rówieśnikiem lub osobą dorosłą. Nie będzie się obawiał ośmieszenia prowadząc dyskusję na różne tematy.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2800" b="1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    </a:t>
            </a:r>
            <a:r>
              <a:rPr lang="pl-PL" alt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Uczeń </a:t>
            </a:r>
            <a:r>
              <a:rPr lang="pl-PL" alt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ma czynny kontakt z językiem, ćwiczy i poprawia jego znajomość. Nie ma problemów z wysławianiem się, pisaniem prac stylistycznych.</a:t>
            </a:r>
            <a:endParaRPr lang="pl-PL" sz="2800" b="1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809897"/>
            <a:ext cx="10058400" cy="770709"/>
          </a:xfrm>
        </p:spPr>
        <p:txBody>
          <a:bodyPr>
            <a:normAutofit/>
          </a:bodyPr>
          <a:lstStyle/>
          <a:p>
            <a:pPr algn="ctr"/>
            <a:r>
              <a:rPr lang="pl-PL" altLang="pl-PL" sz="44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Wzbogaca </a:t>
            </a:r>
            <a:r>
              <a:rPr lang="pl-PL" altLang="pl-PL" sz="4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słownictwo</a:t>
            </a:r>
            <a:endParaRPr lang="pl-PL" sz="6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9727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616442"/>
            <a:ext cx="9065623" cy="2738222"/>
          </a:xfrm>
        </p:spPr>
        <p:txBody>
          <a:bodyPr>
            <a:normAutofit fontScale="85000" lnSpcReduction="2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    </a:t>
            </a:r>
            <a:r>
              <a:rPr lang="pl-PL" altLang="pl-PL" sz="33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Czytając zapamiętujemy np.  jaka jest prawidłowa pisownia trudnych wyrazów. Pomoże to uczniom w otrzymaniu lepszych ocen z przedmiotów, testów oraz sprawdzianów.</a:t>
            </a:r>
            <a:r>
              <a:rPr lang="pl-PL" altLang="pl-PL" sz="33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hlinkClick r:id="rId2"/>
              </a:rPr>
              <a:t> </a:t>
            </a:r>
            <a:endParaRPr lang="pl-PL" altLang="pl-PL" sz="3300" b="1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33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   </a:t>
            </a:r>
            <a:r>
              <a:rPr lang="pl-PL" altLang="pl-PL" sz="33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Dzieci </a:t>
            </a:r>
            <a:r>
              <a:rPr lang="pl-PL" altLang="pl-PL" sz="33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często (szczególnie wzrokowcy) uczą się pisowni trudnych wyrazów, nie zdając sobie z tego sprawy.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979714"/>
            <a:ext cx="10058400" cy="65314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4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Pomaga opanować </a:t>
            </a:r>
            <a:r>
              <a:rPr lang="pl-PL" altLang="pl-PL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zasady ortograficzne</a:t>
            </a:r>
            <a:endParaRPr lang="pl-PL" sz="6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8270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937288"/>
            <a:ext cx="10058400" cy="4375943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    </a:t>
            </a:r>
            <a:r>
              <a:rPr lang="pl-PL" alt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Ciekawa </a:t>
            </a:r>
            <a:r>
              <a:rPr lang="pl-PL" alt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i wciągająca książka dostarcza rozrywki i emocji. Może bawić, czasem smucić, być przewodnikiem po świecie i innych kulturach. Z książką nie można się nudzić!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2800" b="1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   Książka </a:t>
            </a:r>
            <a:r>
              <a:rPr lang="pl-PL" alt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może stawiać pytania, które angażują i pobudzają do dalszych przemyśleń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 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     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3200" b="1" dirty="0">
                <a:solidFill>
                  <a:srgbClr val="333399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4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Czytanie to dobry sposób na nudę</a:t>
            </a:r>
            <a:endParaRPr lang="pl-PL" sz="6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2649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4620854" cy="23092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pl-PL" b="1" dirty="0">
                <a:solidFill>
                  <a:schemeClr val="tx2"/>
                </a:solidFill>
                <a:latin typeface="Book Antiqua" panose="02040602050305030304" pitchFamily="18" charset="0"/>
                <a:ea typeface="+mn-ea"/>
                <a:cs typeface="+mn-cs"/>
              </a:rPr>
              <a:t>Nawyk czytania i miłość do książek musi powstać                                 w dzieciństwie</a:t>
            </a:r>
            <a:br>
              <a:rPr lang="pl-PL" b="1" dirty="0">
                <a:solidFill>
                  <a:schemeClr val="tx2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endParaRPr lang="pl-PL" b="1" dirty="0">
              <a:solidFill>
                <a:schemeClr val="tx2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26583" y="5052447"/>
            <a:ext cx="10297249" cy="1379349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800" b="1" dirty="0">
                <a:solidFill>
                  <a:schemeClr val="tx2"/>
                </a:solidFill>
                <a:latin typeface="Book Antiqua" panose="02040602050305030304" pitchFamily="18" charset="0"/>
              </a:rPr>
              <a:t>Najskuteczniejszym sposobem wychowania czytelnika na całe życie jest głośne czytanie dziecku dla przyjemności!</a:t>
            </a:r>
          </a:p>
        </p:txBody>
      </p:sp>
      <p:pic>
        <p:nvPicPr>
          <p:cNvPr id="3074" name="Picture 2" descr="http://1.bp.blogspot.com/-ri3JX_tGUv0/VG-jWsO7VkI/AAAAAAAADk4/TKE5CWFu3rQ/s1600/czytanie-dzieciom-baje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" b="3880"/>
          <a:stretch>
            <a:fillRect/>
          </a:stretch>
        </p:blipFill>
        <p:spPr bwMode="auto">
          <a:xfrm>
            <a:off x="4790699" y="1836550"/>
            <a:ext cx="47548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700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9417" y="735713"/>
            <a:ext cx="1110453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Codzienne czytanie dziecku</a:t>
            </a:r>
            <a:r>
              <a:rPr lang="pl-PL" sz="32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:</a:t>
            </a:r>
          </a:p>
          <a:p>
            <a:endParaRPr lang="pl-PL" b="1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●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Zapewnia emocjonalny rozwój dziecka.</a:t>
            </a:r>
          </a:p>
          <a:p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● Rozwija język, pamięć i wyobraźnię.</a:t>
            </a:r>
          </a:p>
          <a:p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● Uczy myślenia, poprawia koncentrację.</a:t>
            </a:r>
          </a:p>
          <a:p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● Wzmacnia poczucie własnej wartości. </a:t>
            </a:r>
          </a:p>
          <a:p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● Poszerza wiedzę ogólną. </a:t>
            </a:r>
          </a:p>
          <a:p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● Ułatwia naukę, pomaga odnieść sukces w szkole.</a:t>
            </a:r>
          </a:p>
          <a:p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● Uczy wartości moralnych, pomaga w wychowaniu.</a:t>
            </a:r>
          </a:p>
          <a:p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● Zapobiega uzależnieniu od telewizji i komputerów.</a:t>
            </a:r>
          </a:p>
          <a:p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● Chroni przed zagrożeniami ze strony masowej kultury.</a:t>
            </a:r>
          </a:p>
          <a:p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● Kształtuje nawyk czytania i zdobywania wiedzy na całe życie. </a:t>
            </a:r>
          </a:p>
          <a:p>
            <a:endParaRPr lang="pl-PL" sz="2400" b="1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7167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7007" y="777450"/>
            <a:ext cx="105220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Sukces jednostek i społeczeństw zależy od ich wiedzy. Kluczem do wiedzy wciąż jest czytanie. Wiele osób, choć umie czytać, nie czyta. Dlaczego? </a:t>
            </a:r>
            <a:endParaRPr lang="pl-PL" sz="2800" b="1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Dzięki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czytaniu dzieci rozwijają wyobraźnię, wzbogacają swoje słownictwo i styl wypowiedzi. Są to prawdy ogólnie znane </a:t>
            </a: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i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często powtarzane. Język jest przy tym narzędziem myślenia, również matematycznego. </a:t>
            </a:r>
          </a:p>
          <a:p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Słabo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czytające dzieci coraz mniej </a:t>
            </a: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czytają i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coraz gorzej się uczą. Co piąty polski nastolatek - wg </a:t>
            </a: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badań                              prof. Z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 </a:t>
            </a: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Kwiecińskiego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z Uniwersytetu M. </a:t>
            </a: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Kopernika                w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Toruniu - jest funkcjonalnym analfabetą</a:t>
            </a: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</a:t>
            </a:r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pl-PL" sz="2400" b="1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6637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4583" y="286603"/>
            <a:ext cx="10411097" cy="1619689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rPr>
              <a:t>Rodzice!  czytajcie dziecku głośno przez 20 </a:t>
            </a:r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rPr>
              <a:t>minut                 </a:t>
            </a: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rPr>
              <a:t>To od Was w największym stopniu zależy pomyślna przyszłość Waszego dziecka</a:t>
            </a:r>
            <a: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endParaRPr lang="pl-PL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48711" y="2123268"/>
            <a:ext cx="6385302" cy="4611634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33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C</a:t>
            </a:r>
            <a:r>
              <a:rPr lang="pl-PL" sz="34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zytajcie </a:t>
            </a:r>
            <a:r>
              <a:rPr lang="pl-PL" sz="3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dziecku głośno bez względu na sytuację rodzinną, materialną czy własne wykształcenie, jeśli chcecie by dziecko  odnosiło sukcesy w szkole i w życiu</a:t>
            </a:r>
            <a:r>
              <a:rPr lang="pl-PL" sz="34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;</a:t>
            </a:r>
            <a:br>
              <a:rPr lang="pl-PL" sz="34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</a:br>
            <a:endParaRPr lang="pl-PL" sz="13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3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pl-PL" sz="34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uż </a:t>
            </a:r>
            <a:r>
              <a:rPr lang="pl-PL" sz="3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w pierwszej klasie lepiej radzą sobie te dzieci, którym rodzice dużo czytają                i z którymi dużo rozmawiają</a:t>
            </a:r>
            <a:r>
              <a:rPr lang="pl-PL" sz="34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;</a:t>
            </a:r>
            <a:br>
              <a:rPr lang="pl-PL" sz="34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</a:br>
            <a:endParaRPr lang="pl-PL" sz="2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3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J</a:t>
            </a:r>
            <a:r>
              <a:rPr lang="pl-PL" sz="34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eżeli </a:t>
            </a:r>
            <a:r>
              <a:rPr lang="pl-PL" sz="3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rodzice nie zadbali o rozwój intelektualny i emocjonalny we wczesnym dzieciństwie, dzieci częściej mają </a:t>
            </a:r>
            <a:r>
              <a:rPr lang="pl-PL" sz="34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kłopoty    </a:t>
            </a:r>
            <a:r>
              <a:rPr lang="pl-PL" sz="3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w szkole i nie radzą sobie.</a:t>
            </a:r>
          </a:p>
          <a:p>
            <a:pPr marL="0" indent="0">
              <a:spcBef>
                <a:spcPts val="0"/>
              </a:spcBef>
              <a:buNone/>
            </a:pPr>
            <a:endParaRPr lang="pl-PL" sz="3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098" name="Picture 2" descr="https://everydayme-pl.secure.footprint.net/Assets/Modules/Editorial/Article/Images/czytanie-bajek-dzieciom-1-size-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8268" y="2774959"/>
            <a:ext cx="5097462" cy="3395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02554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8012" y="180304"/>
            <a:ext cx="11631248" cy="1645321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Codzienne głośne czytanie dziecku warto zacząć jak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najwcześniej        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i nie odchodzić od tego nawet gdy dziecko samo już dobrze czyta</a:t>
            </a:r>
            <a: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endParaRPr lang="pl-PL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03138" y="1448055"/>
            <a:ext cx="8299159" cy="5146474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Gdy czytamy dziecku trzymając je w ramionach, przytulając się do niego i głosem wzbudzając zainteresowanie budujemy w ten sposób trwałe skojarzenie czytania z poczuciem bezpieczeństwa, przyjemności i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więzi.</a:t>
            </a:r>
            <a:endParaRPr lang="pl-PL" b="1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900" b="1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Czytając 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stymulujemy rozwój umysłowy dziecka, gdyż dzięki czytaniu w mózgu dziecka powstają miliony połączeń neuronowych, które wpłyną na jego inteligencję;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warto utrzymać rytuał głośnego czytania nawet wtedy, gdy dziecko samo już dobrze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czyta.</a:t>
            </a:r>
            <a:endParaRPr lang="pl-PL" b="1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800" b="1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Wspólne czytanie w rodzinie zbliża emocjonalnie, otwiera drogę do trudnych rozmów, chroni przed wieloma problemami wieku dorastania.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5122" name="Picture 2" descr="/pliki/zdjecia/kosz1_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9716" y="1713250"/>
            <a:ext cx="3438332" cy="2114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0128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5770" y="809455"/>
            <a:ext cx="10058400" cy="875211"/>
          </a:xfrm>
        </p:spPr>
        <p:txBody>
          <a:bodyPr>
            <a:normAutofit fontScale="90000"/>
          </a:bodyPr>
          <a:lstStyle/>
          <a:p>
            <a:r>
              <a:rPr lang="pl-PL" altLang="pl-PL" sz="3200" dirty="0">
                <a:solidFill>
                  <a:srgbClr val="333399"/>
                </a:solidFill>
                <a:latin typeface="Tahoma"/>
              </a:rPr>
              <a:t> </a:t>
            </a:r>
            <a:r>
              <a:rPr lang="pl-PL" altLang="pl-PL" sz="3200" dirty="0" smtClean="0">
                <a:solidFill>
                  <a:srgbClr val="333399"/>
                </a:solidFill>
                <a:latin typeface="Tahoma"/>
              </a:rPr>
              <a:t/>
            </a:r>
            <a:br>
              <a:rPr lang="pl-PL" altLang="pl-PL" sz="3200" dirty="0" smtClean="0">
                <a:solidFill>
                  <a:srgbClr val="333399"/>
                </a:solidFill>
                <a:latin typeface="Tahoma"/>
              </a:rPr>
            </a:br>
            <a:r>
              <a:rPr lang="pl-PL" altLang="pl-PL" sz="3200" dirty="0">
                <a:solidFill>
                  <a:srgbClr val="333399"/>
                </a:solidFill>
                <a:latin typeface="Tahoma"/>
              </a:rPr>
              <a:t/>
            </a:r>
            <a:br>
              <a:rPr lang="pl-PL" altLang="pl-PL" sz="3200" dirty="0">
                <a:solidFill>
                  <a:srgbClr val="333399"/>
                </a:solidFill>
                <a:latin typeface="Tahoma"/>
              </a:rPr>
            </a:br>
            <a:r>
              <a:rPr lang="pl-PL" altLang="pl-PL" sz="3200" dirty="0" smtClean="0">
                <a:solidFill>
                  <a:srgbClr val="333399"/>
                </a:solidFill>
                <a:latin typeface="Tahoma"/>
              </a:rPr>
              <a:t/>
            </a:r>
            <a:br>
              <a:rPr lang="pl-PL" altLang="pl-PL" sz="3200" dirty="0" smtClean="0">
                <a:solidFill>
                  <a:srgbClr val="333399"/>
                </a:solidFill>
                <a:latin typeface="Tahoma"/>
              </a:rPr>
            </a:br>
            <a:r>
              <a:rPr lang="pl-PL" altLang="pl-PL" sz="3200" dirty="0">
                <a:solidFill>
                  <a:srgbClr val="333399"/>
                </a:solidFill>
                <a:latin typeface="Tahoma"/>
              </a:rPr>
              <a:t/>
            </a:r>
            <a:br>
              <a:rPr lang="pl-PL" altLang="pl-PL" sz="3200" dirty="0">
                <a:solidFill>
                  <a:srgbClr val="333399"/>
                </a:solidFill>
                <a:latin typeface="Tahoma"/>
              </a:rPr>
            </a:br>
            <a:r>
              <a:rPr lang="pl-PL" altLang="pl-PL" sz="3200" dirty="0" smtClean="0">
                <a:solidFill>
                  <a:srgbClr val="333399"/>
                </a:solidFill>
                <a:latin typeface="Tahoma"/>
              </a:rPr>
              <a:t/>
            </a:r>
            <a:br>
              <a:rPr lang="pl-PL" altLang="pl-PL" sz="3200" dirty="0" smtClean="0">
                <a:solidFill>
                  <a:srgbClr val="333399"/>
                </a:solidFill>
                <a:latin typeface="Tahoma"/>
              </a:rPr>
            </a:br>
            <a:r>
              <a:rPr lang="pl-PL" altLang="pl-PL" sz="3200" dirty="0">
                <a:solidFill>
                  <a:srgbClr val="333399"/>
                </a:solidFill>
                <a:latin typeface="Tahoma"/>
              </a:rPr>
              <a:t/>
            </a:r>
            <a:br>
              <a:rPr lang="pl-PL" altLang="pl-PL" sz="3200" dirty="0">
                <a:solidFill>
                  <a:srgbClr val="333399"/>
                </a:solidFill>
                <a:latin typeface="Tahoma"/>
              </a:rPr>
            </a:br>
            <a:r>
              <a:rPr lang="pl-PL" altLang="pl-PL" sz="3200" dirty="0" smtClean="0">
                <a:solidFill>
                  <a:srgbClr val="333399"/>
                </a:solidFill>
                <a:latin typeface="Tahoma"/>
              </a:rPr>
              <a:t/>
            </a:r>
            <a:br>
              <a:rPr lang="pl-PL" altLang="pl-PL" sz="3200" dirty="0" smtClean="0">
                <a:solidFill>
                  <a:srgbClr val="333399"/>
                </a:solidFill>
                <a:latin typeface="Tahoma"/>
              </a:rPr>
            </a:br>
            <a:r>
              <a:rPr lang="pl-PL" altLang="pl-PL" sz="3200" dirty="0">
                <a:solidFill>
                  <a:srgbClr val="333399"/>
                </a:solidFill>
                <a:latin typeface="Tahoma"/>
              </a:rPr>
              <a:t/>
            </a:r>
            <a:br>
              <a:rPr lang="pl-PL" altLang="pl-PL" sz="3200" dirty="0">
                <a:solidFill>
                  <a:srgbClr val="333399"/>
                </a:solidFill>
                <a:latin typeface="Tahoma"/>
              </a:rPr>
            </a:br>
            <a:r>
              <a:rPr lang="pl-PL" altLang="pl-PL" sz="3200" dirty="0" smtClean="0">
                <a:solidFill>
                  <a:srgbClr val="333399"/>
                </a:solidFill>
                <a:latin typeface="Tahoma"/>
              </a:rPr>
              <a:t/>
            </a:r>
            <a:br>
              <a:rPr lang="pl-PL" altLang="pl-PL" sz="3200" dirty="0" smtClean="0">
                <a:solidFill>
                  <a:srgbClr val="333399"/>
                </a:solidFill>
                <a:latin typeface="Tahoma"/>
              </a:rPr>
            </a:br>
            <a:r>
              <a:rPr lang="pl-PL" altLang="pl-PL" sz="6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Czytanie </a:t>
            </a:r>
            <a:r>
              <a:rPr lang="pl-PL" altLang="pl-PL" sz="6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pomaga odnieść sukces w </a:t>
            </a:r>
            <a:r>
              <a:rPr lang="pl-PL" altLang="pl-PL" sz="6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szkole. </a:t>
            </a:r>
            <a:br>
              <a:rPr lang="pl-PL" altLang="pl-PL" sz="6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pl-PL" altLang="pl-PL" sz="6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60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Procentuje </a:t>
            </a:r>
            <a:r>
              <a:rPr lang="pl-PL" altLang="pl-PL" sz="6000" b="1" dirty="0">
                <a:solidFill>
                  <a:schemeClr val="tx2"/>
                </a:solidFill>
                <a:latin typeface="Book Antiqua" panose="02040602050305030304" pitchFamily="18" charset="0"/>
              </a:rPr>
              <a:t>i pozwala odnieść sukces w dorosłym życiu</a:t>
            </a:r>
            <a:r>
              <a:rPr lang="pl-PL" altLang="pl-PL" sz="6000" b="1" dirty="0">
                <a:solidFill>
                  <a:schemeClr val="tx2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/>
            </a:r>
            <a:br>
              <a:rPr lang="pl-PL" altLang="pl-PL" sz="6000" b="1" dirty="0">
                <a:solidFill>
                  <a:schemeClr val="tx2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</a:br>
            <a:endParaRPr lang="pl-PL" sz="60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4227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48000" y="310583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4400" b="1" dirty="0">
                <a:solidFill>
                  <a:schemeClr val="tx2"/>
                </a:solidFill>
                <a:latin typeface="Book Antiqua" panose="02040602050305030304" pitchFamily="18" charset="0"/>
              </a:rPr>
              <a:t>„Kto czyta książki, żyje podwójnie”</a:t>
            </a:r>
          </a:p>
          <a:p>
            <a:r>
              <a:rPr lang="pl-PL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									</a:t>
            </a:r>
            <a:r>
              <a:rPr lang="pl-PL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Umberto </a:t>
            </a:r>
            <a:r>
              <a:rPr lang="pl-PL" sz="2400" dirty="0">
                <a:solidFill>
                  <a:schemeClr val="tx2"/>
                </a:solidFill>
                <a:latin typeface="Book Antiqua" panose="02040602050305030304" pitchFamily="18" charset="0"/>
              </a:rPr>
              <a:t>Eco</a:t>
            </a:r>
          </a:p>
        </p:txBody>
      </p:sp>
    </p:spTree>
    <p:extLst>
      <p:ext uri="{BB962C8B-B14F-4D97-AF65-F5344CB8AC3E}">
        <p14:creationId xmlns:p14="http://schemas.microsoft.com/office/powerpoint/2010/main" val="268123096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18012" y="712922"/>
            <a:ext cx="111824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2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endParaRPr lang="pl-PL" sz="1200" dirty="0">
              <a:latin typeface="Wingdings" panose="05000000000000000000" pitchFamily="2" charset="2"/>
            </a:endParaRPr>
          </a:p>
          <a:p>
            <a:pPr algn="ctr"/>
            <a:r>
              <a:rPr lang="pl-PL" sz="40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Dziękuję za poświęcony czas</a:t>
            </a:r>
            <a:r>
              <a:rPr lang="pl-PL" sz="2000" dirty="0" smtClean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                                                                               </a:t>
            </a:r>
            <a:endParaRPr lang="pl-PL" sz="2000" dirty="0">
              <a:solidFill>
                <a:schemeClr val="bg1">
                  <a:lumMod val="85000"/>
                </a:schemeClr>
              </a:solidFill>
              <a:latin typeface="Book Antiqua" panose="02040602050305030304" pitchFamily="18" charset="0"/>
            </a:endParaRPr>
          </a:p>
          <a:p>
            <a:endParaRPr lang="en-US" sz="20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825" y="2097917"/>
            <a:ext cx="5796912" cy="320039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009246" y="5786056"/>
            <a:ext cx="43813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Miłego </a:t>
            </a:r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czytania życzę</a:t>
            </a:r>
            <a:endParaRPr lang="pl-PL" sz="2400" b="1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Elżbieta </a:t>
            </a:r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Jóźwik - bibliotekarz</a:t>
            </a:r>
          </a:p>
        </p:txBody>
      </p:sp>
    </p:spTree>
    <p:extLst>
      <p:ext uri="{BB962C8B-B14F-4D97-AF65-F5344CB8AC3E}">
        <p14:creationId xmlns:p14="http://schemas.microsoft.com/office/powerpoint/2010/main" val="99691633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7128" y="286603"/>
            <a:ext cx="10058400" cy="1450757"/>
          </a:xfrm>
        </p:spPr>
        <p:txBody>
          <a:bodyPr>
            <a:normAutofit/>
          </a:bodyPr>
          <a:lstStyle/>
          <a:p>
            <a:r>
              <a:rPr lang="pl-PL" altLang="pl-PL" b="1" dirty="0">
                <a:solidFill>
                  <a:schemeClr val="accent2"/>
                </a:solidFill>
                <a:latin typeface="Book Antiqua" panose="02040602050305030304" pitchFamily="18" charset="0"/>
              </a:rPr>
              <a:t>Bibliografia</a:t>
            </a:r>
            <a:endParaRPr lang="pl-PL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13116" y="1592942"/>
            <a:ext cx="108571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dirty="0">
                <a:latin typeface="Book Antiqua" panose="02040602050305030304" pitchFamily="18" charset="0"/>
              </a:rPr>
              <a:t> </a:t>
            </a:r>
            <a:r>
              <a:rPr lang="pl-PL" altLang="pl-PL" sz="20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Bąk J., Wiewióra – Pyka E. „ Bajkowe spotkania”, Kraków 2003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0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Biała A. ,, Kształtowanie postaw czytelniczych u dzieci’’,  źródło: www.publikacje.edu.pl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0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Koźmińska I., Olszewska E. „ Wychowanie przez czytanie ”, Warszawa 2010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pl-PL" sz="20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Papuzińska </a:t>
            </a:r>
            <a:r>
              <a:rPr lang="pl-PL" sz="20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J. – „Czytanie domowe”, Warszawa 1975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Papuzińska J. - ,,Dziecięce spotkanie z literaturą’’ ,   Warszawa 2007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H .</a:t>
            </a:r>
            <a:r>
              <a:rPr lang="pl-PL" sz="2000" b="1" dirty="0" err="1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Skrobiszewska</a:t>
            </a:r>
            <a:r>
              <a:rPr lang="pl-PL" sz="20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–„Książki naszych dzieci”, Warszawa </a:t>
            </a:r>
            <a:r>
              <a:rPr lang="pl-PL" sz="20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1997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Książką </a:t>
            </a:r>
            <a:r>
              <a:rPr lang="pl-PL" sz="20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połączeni czyli o roli czytania w życiu </a:t>
            </a:r>
            <a:r>
              <a:rPr lang="pl-PL" sz="20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dziecka, </a:t>
            </a:r>
            <a:r>
              <a:rPr lang="pl-PL" sz="20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Instytut Książki, Kraków 2017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0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Dlaczego </a:t>
            </a:r>
            <a:r>
              <a:rPr lang="pl-PL" altLang="pl-PL" sz="20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warto czytać ? – Literka pl.</a:t>
            </a:r>
          </a:p>
        </p:txBody>
      </p:sp>
    </p:spTree>
    <p:extLst>
      <p:ext uri="{BB962C8B-B14F-4D97-AF65-F5344CB8AC3E}">
        <p14:creationId xmlns:p14="http://schemas.microsoft.com/office/powerpoint/2010/main" val="92811344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2183" y="161921"/>
            <a:ext cx="1016688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pl-PL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Rola rodziny </a:t>
            </a:r>
          </a:p>
          <a:p>
            <a:pPr algn="ctr" defTabSz="914400">
              <a:spcBef>
                <a:spcPct val="0"/>
              </a:spcBef>
            </a:pPr>
            <a:r>
              <a:rPr lang="pl-PL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w rozbudzaniu potrzeb czytelniczych u dzieci</a:t>
            </a:r>
          </a:p>
          <a:p>
            <a:pPr algn="ctr"/>
            <a:endParaRPr lang="pl-PL" sz="3600" b="1" dirty="0" smtClean="0">
              <a:latin typeface="Book Antiqua" panose="02040602050305030304" pitchFamily="18" charset="0"/>
            </a:endParaRPr>
          </a:p>
          <a:p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Potrzeba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kontaktów z książką nie powstaje u dziecka </a:t>
            </a: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samoistnie. Dziecko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nie odczuje jej braku, jeśli w ogóle nie będzie się z nią stykać</a:t>
            </a: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</a:t>
            </a:r>
            <a:b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</a:b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Nawyk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i potrzeba czytania muszą zostać rozbudzone w dzieciństwie. Czytanie książek jest jedną z pierwszych </a:t>
            </a: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inwestycji w rozwój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dzieci</a:t>
            </a: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endParaRPr lang="pl-PL" sz="2800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72" y="4067605"/>
            <a:ext cx="3608952" cy="241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63876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16194" y="560439"/>
            <a:ext cx="10441858" cy="5984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rozwoju i rozbudzaniu umysłu dziecka w znacznym stopniu decydują najwcześniejsze lata życia, czyli ten okres, w którym pozostaje ono pod bezpośrednim wpływem </a:t>
            </a: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rodziny.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800" dirty="0" smtClean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28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28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8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227" y="2814684"/>
            <a:ext cx="4443849" cy="338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042828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16194" y="560439"/>
            <a:ext cx="10441858" cy="393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2800" dirty="0" smtClean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28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28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28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28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8387" y="282832"/>
            <a:ext cx="5684955" cy="547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800" dirty="0" smtClean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8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Czytanie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książek małym dzieciom  to doskonała metoda wychowawcza. Główna rola </a:t>
            </a: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przypada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rodzicom, poprzez czytelniczą inicjację w </a:t>
            </a: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domu  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oraz narzucenie zasady </a:t>
            </a: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selekcji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odbioru programów telewizyjnych</a:t>
            </a: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8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098" y="1445096"/>
            <a:ext cx="5216800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502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38981" y="473913"/>
            <a:ext cx="6096000" cy="43260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8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Nawyk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kontaktu z książką jest pewnym posagiem intelektualnym, który dziecko wynosi z domu. Decyduje on nie tylko o wiedzy dziecka, ale również o pewnych właściwościach jego charakteru, preferowanych </a:t>
            </a: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wartościach                  </a:t>
            </a: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postawach.</a:t>
            </a:r>
            <a:endParaRPr lang="pl-PL" sz="2800" b="1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440" y="4254354"/>
            <a:ext cx="4114800" cy="241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77" y="768453"/>
            <a:ext cx="43529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98671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2218" y="929574"/>
            <a:ext cx="109495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pl-PL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Zalety czytania dzieciom w wieku przedszkolnym</a:t>
            </a:r>
            <a:br>
              <a:rPr lang="pl-PL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</a:br>
            <a:endParaRPr lang="pl-PL" sz="36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  <a:ea typeface="+mj-ea"/>
              <a:cs typeface="+mj-cs"/>
            </a:endParaRPr>
          </a:p>
          <a:p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Czytanie </a:t>
            </a:r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rozwija myślenie, pamięć i mowę dziecka.</a:t>
            </a:r>
          </a:p>
          <a:p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● Poprzez czytanie dziecko zdobywa wiedzę o sobie i otaczającym je świecie oraz </a:t>
            </a:r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rozwija </a:t>
            </a:r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kompetencje poznawcze.</a:t>
            </a:r>
          </a:p>
          <a:p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● Książki pomagają dzieciom poznać i nazwać emocje, a także odróżnić świat </a:t>
            </a:r>
          </a:p>
          <a:p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zewnętrzny od świata odczuć i wrażeń.</a:t>
            </a:r>
          </a:p>
          <a:p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● Czytanie jest dla dziecka czasem relaksu  i reguluje emocje z całego dnia.</a:t>
            </a:r>
          </a:p>
          <a:p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● Bohaterowie książkowi dają dziecku nowe wzory osobowe oraz wskazówki,  jak </a:t>
            </a:r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postępować </a:t>
            </a:r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w różnych sytuacjach.</a:t>
            </a:r>
          </a:p>
          <a:p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● Czytanie z rodzicami rozwija w dziecku zainteresowanie literami i słowem </a:t>
            </a:r>
          </a:p>
          <a:p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pisanym oraz rozbudza w nim gotowość do samodzielnego czytania.</a:t>
            </a:r>
          </a:p>
          <a:p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● Rozwija kreatywność i wyobraźnię dziecka, ucz</a:t>
            </a:r>
            <a:r>
              <a:rPr lang="pl-PL" sz="2400" b="1" dirty="0">
                <a:solidFill>
                  <a:schemeClr val="bg2">
                    <a:lumMod val="25000"/>
                  </a:schemeClr>
                </a:solidFill>
              </a:rPr>
              <a:t>y wyciągania wniosków, </a:t>
            </a:r>
          </a:p>
          <a:p>
            <a:r>
              <a:rPr lang="pl-PL" sz="2400" b="1" dirty="0">
                <a:solidFill>
                  <a:schemeClr val="bg2">
                    <a:lumMod val="25000"/>
                  </a:schemeClr>
                </a:solidFill>
              </a:rPr>
              <a:t>porównywania faktów i znajdowania rozwiązań.</a:t>
            </a:r>
          </a:p>
        </p:txBody>
      </p:sp>
    </p:spTree>
    <p:extLst>
      <p:ext uri="{BB962C8B-B14F-4D97-AF65-F5344CB8AC3E}">
        <p14:creationId xmlns:p14="http://schemas.microsoft.com/office/powerpoint/2010/main" val="302939925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57937" y="1174213"/>
            <a:ext cx="7563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Czytanie - oto najlepszy sposób uczenia się.</a:t>
            </a:r>
            <a:br>
              <a:rPr lang="pl-PL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</a:br>
            <a:r>
              <a:rPr lang="pl-PL" b="1" dirty="0" smtClean="0">
                <a:solidFill>
                  <a:schemeClr val="tx2"/>
                </a:solidFill>
              </a:rPr>
              <a:t>										</a:t>
            </a:r>
            <a:r>
              <a:rPr lang="pl-PL" sz="1400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Aleksander </a:t>
            </a:r>
            <a:r>
              <a:rPr lang="pl-PL" sz="1400" i="1" dirty="0">
                <a:solidFill>
                  <a:schemeClr val="tx2"/>
                </a:solidFill>
                <a:latin typeface="Arial" panose="020B0604020202020204" pitchFamily="34" charset="0"/>
              </a:rPr>
              <a:t>Puszkin</a:t>
            </a:r>
            <a:endParaRPr lang="pl-PL" sz="1400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gck.morisson.eu/uploads/images/biblioteka_siechnice/logo_czytamy_dzieciom-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38" y="1336820"/>
            <a:ext cx="3398994" cy="229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28" y="2863556"/>
            <a:ext cx="4069086" cy="382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52634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02957" y="640913"/>
            <a:ext cx="1077132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pl-PL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+mj-cs"/>
              </a:rPr>
              <a:t>Zalety czytania dzieciom w wieku wczesnoszkolnym </a:t>
            </a:r>
          </a:p>
          <a:p>
            <a:endParaRPr lang="pl-PL" sz="14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Wspólne czytanie </a:t>
            </a:r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ułatwia poznanie nowej rzeczywistości, jaką jest edukacja </a:t>
            </a:r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szkolna</a:t>
            </a:r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● Książki pozwalają rozwijać hobby, zainteresowania  i zaspokoić ciekawość dziecka </a:t>
            </a:r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w </a:t>
            </a:r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każdej dziedzinie.</a:t>
            </a:r>
          </a:p>
          <a:p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● Czytanie ułatwia przyswajanie wiedzy i zapamiętywanie.</a:t>
            </a:r>
          </a:p>
          <a:p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● Wzbogaca słownictwo, rozwija umiejętność swobodnego wypowiadania się  i </a:t>
            </a:r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myślenia</a:t>
            </a:r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● Wspólne czytanie wzmacnia relacje rodzica z dzieckiem, rodzicowi pomaga </a:t>
            </a:r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zrozumieć </a:t>
            </a:r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emocjonalny i społeczny rozwój swojego dziecka.</a:t>
            </a:r>
          </a:p>
          <a:p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● Czytanie rozwija osobowość i poczucie własnej wartości.</a:t>
            </a:r>
          </a:p>
          <a:p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● Dzięki historiom książkowym i ich bohaterom dziecko uczy się rozumienia własnej </a:t>
            </a:r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osoby </a:t>
            </a:r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i oceniania swojego zachowania z moralnego punktu widzenia.</a:t>
            </a:r>
          </a:p>
        </p:txBody>
      </p:sp>
    </p:spTree>
    <p:extLst>
      <p:ext uri="{BB962C8B-B14F-4D97-AF65-F5344CB8AC3E}">
        <p14:creationId xmlns:p14="http://schemas.microsoft.com/office/powerpoint/2010/main" val="2507828686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663</TotalTime>
  <Words>1068</Words>
  <Application>Microsoft Office PowerPoint</Application>
  <PresentationFormat>Niestandardowy</PresentationFormat>
  <Paragraphs>131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Kształt fali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Czytanie pomaga zrozumieć innych ludzi. Pomaga rozwiązywać problemy</vt:lpstr>
      <vt:lpstr>  Odpręża, uspokaja i relaksuje</vt:lpstr>
      <vt:lpstr>  Czytanie to świetny sposób         na rozmowę z innymi</vt:lpstr>
      <vt:lpstr>Książka rozwija wyobraźnię i uczy koncentracji</vt:lpstr>
      <vt:lpstr>Wzbogaca słownictwo</vt:lpstr>
      <vt:lpstr>Pomaga opanować zasady ortograficzne</vt:lpstr>
      <vt:lpstr> Czytanie to dobry sposób na nudę</vt:lpstr>
      <vt:lpstr>Nawyk czytania i miłość do książek musi powstać                                 w dzieciństwie </vt:lpstr>
      <vt:lpstr>Prezentacja programu PowerPoint</vt:lpstr>
      <vt:lpstr>Rodzice!  czytajcie dziecku głośno przez 20 minut                 To od Was w największym stopniu zależy pomyślna przyszłość Waszego dziecka </vt:lpstr>
      <vt:lpstr>Codzienne głośne czytanie dziecku warto zacząć jak najwcześniej        i nie odchodzić od tego nawet gdy dziecko samo już dobrze czyta </vt:lpstr>
      <vt:lpstr>          Czytanie pomaga odnieść sukces w szkole.   Procentuje i pozwala odnieść sukces w dorosłym życiu </vt:lpstr>
      <vt:lpstr>Prezentacja programu PowerPoint</vt:lpstr>
      <vt:lpstr>Prezentacja programu PowerPoint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Użytkownik systemu Windows</cp:lastModifiedBy>
  <cp:revision>90</cp:revision>
  <cp:lastPrinted>2016-02-15T12:26:30Z</cp:lastPrinted>
  <dcterms:created xsi:type="dcterms:W3CDTF">2016-02-14T13:22:16Z</dcterms:created>
  <dcterms:modified xsi:type="dcterms:W3CDTF">2022-01-26T11:12:25Z</dcterms:modified>
</cp:coreProperties>
</file>